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315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257" r:id="rId41"/>
    <p:sldId id="259" r:id="rId42"/>
    <p:sldId id="261" r:id="rId43"/>
    <p:sldId id="258" r:id="rId44"/>
    <p:sldId id="260" r:id="rId45"/>
    <p:sldId id="268" r:id="rId46"/>
    <p:sldId id="269" r:id="rId47"/>
    <p:sldId id="270" r:id="rId48"/>
    <p:sldId id="271" r:id="rId49"/>
    <p:sldId id="272" r:id="rId50"/>
    <p:sldId id="273" r:id="rId51"/>
    <p:sldId id="274" r:id="rId52"/>
    <p:sldId id="275" r:id="rId53"/>
    <p:sldId id="277" r:id="rId54"/>
    <p:sldId id="278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265" r:id="rId65"/>
    <p:sldId id="266" r:id="rId66"/>
    <p:sldId id="267" r:id="rId67"/>
    <p:sldId id="264" r:id="rId6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5" d="100"/>
          <a:sy n="135" d="100"/>
        </p:scale>
        <p:origin x="-84" y="-6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02AE-83AA-6644-90BB-FE3C9AD6AD36}" type="datetimeFigureOut">
              <a:rPr lang="en-US" smtClean="0"/>
              <a:pPr/>
              <a:t>5/20/2010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6E3F-6FF6-EE48-86BE-7F4E4577F6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02AE-83AA-6644-90BB-FE3C9AD6AD36}" type="datetimeFigureOut">
              <a:rPr lang="en-US" smtClean="0"/>
              <a:pPr/>
              <a:t>5/20/2010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6E3F-6FF6-EE48-86BE-7F4E4577F6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02AE-83AA-6644-90BB-FE3C9AD6AD36}" type="datetimeFigureOut">
              <a:rPr lang="en-US" smtClean="0"/>
              <a:pPr/>
              <a:t>5/20/2010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6E3F-6FF6-EE48-86BE-7F4E4577F6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02AE-83AA-6644-90BB-FE3C9AD6AD36}" type="datetimeFigureOut">
              <a:rPr lang="en-US" smtClean="0"/>
              <a:pPr/>
              <a:t>5/20/2010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6E3F-6FF6-EE48-86BE-7F4E4577F6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02AE-83AA-6644-90BB-FE3C9AD6AD36}" type="datetimeFigureOut">
              <a:rPr lang="en-US" smtClean="0"/>
              <a:pPr/>
              <a:t>5/20/2010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6E3F-6FF6-EE48-86BE-7F4E4577F6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02AE-83AA-6644-90BB-FE3C9AD6AD36}" type="datetimeFigureOut">
              <a:rPr lang="en-US" smtClean="0"/>
              <a:pPr/>
              <a:t>5/20/2010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6E3F-6FF6-EE48-86BE-7F4E4577F6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02AE-83AA-6644-90BB-FE3C9AD6AD36}" type="datetimeFigureOut">
              <a:rPr lang="en-US" smtClean="0"/>
              <a:pPr/>
              <a:t>5/20/2010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6E3F-6FF6-EE48-86BE-7F4E4577F6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02AE-83AA-6644-90BB-FE3C9AD6AD36}" type="datetimeFigureOut">
              <a:rPr lang="en-US" smtClean="0"/>
              <a:pPr/>
              <a:t>5/20/2010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6E3F-6FF6-EE48-86BE-7F4E4577F6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02AE-83AA-6644-90BB-FE3C9AD6AD36}" type="datetimeFigureOut">
              <a:rPr lang="en-US" smtClean="0"/>
              <a:pPr/>
              <a:t>5/20/2010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6E3F-6FF6-EE48-86BE-7F4E4577F6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02AE-83AA-6644-90BB-FE3C9AD6AD36}" type="datetimeFigureOut">
              <a:rPr lang="en-US" smtClean="0"/>
              <a:pPr/>
              <a:t>5/20/2010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6E3F-6FF6-EE48-86BE-7F4E4577F6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02AE-83AA-6644-90BB-FE3C9AD6AD36}" type="datetimeFigureOut">
              <a:rPr lang="en-US" smtClean="0"/>
              <a:pPr/>
              <a:t>5/20/2010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6E3F-6FF6-EE48-86BE-7F4E4577F6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502AE-83AA-6644-90BB-FE3C9AD6AD36}" type="datetimeFigureOut">
              <a:rPr lang="en-US" smtClean="0"/>
              <a:pPr/>
              <a:t>5/20/2010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46E3F-6FF6-EE48-86BE-7F4E4577F62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jpeg"/><Relationship Id="rId7" Type="http://schemas.openxmlformats.org/officeDocument/2006/relationships/image" Target="../media/image62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57.jpeg"/><Relationship Id="rId4" Type="http://schemas.openxmlformats.org/officeDocument/2006/relationships/image" Target="../media/image60.jpeg"/><Relationship Id="rId9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77177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Capstone Project 2010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689100" y="3228975"/>
            <a:ext cx="622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Sela</a:t>
            </a:r>
            <a:r>
              <a:rPr lang="en-US" sz="2400" dirty="0" smtClean="0"/>
              <a:t> Davis, Chip </a:t>
            </a:r>
            <a:r>
              <a:rPr lang="en-US" sz="2400" dirty="0" err="1" smtClean="0"/>
              <a:t>Hilseberg</a:t>
            </a:r>
            <a:r>
              <a:rPr lang="en-US" sz="2400" dirty="0" smtClean="0"/>
              <a:t>, Jonathan Lobaugh, Eric Moreau, Nicholas </a:t>
            </a:r>
            <a:r>
              <a:rPr lang="en-US" sz="2400" dirty="0" err="1" smtClean="0"/>
              <a:t>Wilsey</a:t>
            </a:r>
            <a:endParaRPr lang="en-US" sz="2400" dirty="0"/>
          </a:p>
        </p:txBody>
      </p:sp>
      <p:pic>
        <p:nvPicPr>
          <p:cNvPr id="9" name="Picture 8" descr="Full_logo_transparent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25" y="176419"/>
            <a:ext cx="8522091" cy="30525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ACF Wing: Sorting Room</a:t>
            </a:r>
            <a:endParaRPr lang="en-US" dirty="0"/>
          </a:p>
        </p:txBody>
      </p:sp>
      <p:pic>
        <p:nvPicPr>
          <p:cNvPr id="2050" name="Picture 2" descr="P:\gdd_capstone\Documentation\Renders\CeilingWideSho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742950"/>
            <a:ext cx="5715000" cy="42862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ACF Wing: Sorting Room</a:t>
            </a:r>
            <a:endParaRPr lang="en-US" dirty="0"/>
          </a:p>
        </p:txBody>
      </p:sp>
      <p:pic>
        <p:nvPicPr>
          <p:cNvPr id="3074" name="Picture 2" descr="P:\gdd_capstone\Documentation\Renders\FromLedgeInCorn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800100"/>
            <a:ext cx="5562600" cy="4171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ACF Wing: Warehouse</a:t>
            </a:r>
            <a:endParaRPr lang="en-US" dirty="0"/>
          </a:p>
        </p:txBody>
      </p:sp>
      <p:pic>
        <p:nvPicPr>
          <p:cNvPr id="5122" name="Picture 2" descr="P:\gdd_capstone\Documentation\Renders\WH-Thre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800100"/>
            <a:ext cx="5791200" cy="434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ACF Wing: Warehouse</a:t>
            </a:r>
            <a:endParaRPr lang="en-US" dirty="0"/>
          </a:p>
        </p:txBody>
      </p:sp>
      <p:pic>
        <p:nvPicPr>
          <p:cNvPr id="6146" name="Picture 2" descr="P:\gdd_capstone\Documentation\Renders\WH-Tw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985837"/>
            <a:ext cx="5543550" cy="41576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ACF Wing: Warehouse</a:t>
            </a:r>
            <a:endParaRPr lang="en-US" dirty="0"/>
          </a:p>
        </p:txBody>
      </p:sp>
      <p:pic>
        <p:nvPicPr>
          <p:cNvPr id="7170" name="Picture 2" descr="P:\gdd_assets\Assets\Menus\Ren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857250"/>
            <a:ext cx="8686800" cy="4071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ACF Wing: Hospital</a:t>
            </a:r>
            <a:endParaRPr lang="en-US" dirty="0"/>
          </a:p>
        </p:txBody>
      </p:sp>
      <p:pic>
        <p:nvPicPr>
          <p:cNvPr id="8195" name="Picture 3" descr="C:\Users\GDDAdmin\Desktop\Hospital 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857251"/>
            <a:ext cx="8591550" cy="40272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ACF Wing: Hospital</a:t>
            </a:r>
            <a:endParaRPr lang="en-US" dirty="0"/>
          </a:p>
        </p:txBody>
      </p:sp>
      <p:pic>
        <p:nvPicPr>
          <p:cNvPr id="9218" name="Picture 2" descr="C:\Users\GDDAdmin\Desktop\Hospital 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771525"/>
            <a:ext cx="8839200" cy="4143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ACF Wing: Store</a:t>
            </a:r>
            <a:endParaRPr lang="en-US" dirty="0"/>
          </a:p>
        </p:txBody>
      </p:sp>
      <p:pic>
        <p:nvPicPr>
          <p:cNvPr id="11266" name="Picture 2" descr="C:\Users\GDDAdmin\Desktop\Store 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14400"/>
            <a:ext cx="8534400" cy="4000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ACF Wing: Store</a:t>
            </a:r>
            <a:endParaRPr lang="en-US" dirty="0"/>
          </a:p>
        </p:txBody>
      </p:sp>
      <p:pic>
        <p:nvPicPr>
          <p:cNvPr id="12290" name="Picture 2" descr="C:\Users\GDDAdmin\Desktop\Store 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64394"/>
            <a:ext cx="8763000" cy="4107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ACF Wing: Store</a:t>
            </a:r>
            <a:endParaRPr lang="en-US" dirty="0"/>
          </a:p>
        </p:txBody>
      </p:sp>
      <p:pic>
        <p:nvPicPr>
          <p:cNvPr id="13314" name="Picture 2" descr="C:\Users\GDDAdmin\Desktop\Store 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2" y="800100"/>
            <a:ext cx="8778238" cy="411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Trigger Happy is a 3D first-person shooter (FPS) game that utilizes modifiers to </a:t>
            </a:r>
            <a:r>
              <a:rPr lang="en-US" sz="2800" dirty="0" smtClean="0"/>
              <a:t>affect the players abilities and interaction with the game environment.</a:t>
            </a:r>
          </a:p>
          <a:p>
            <a:pPr lvl="1"/>
            <a:r>
              <a:rPr lang="en-US" sz="2400" dirty="0" smtClean="0"/>
              <a:t>Modifiers</a:t>
            </a:r>
          </a:p>
          <a:p>
            <a:pPr lvl="1"/>
            <a:r>
              <a:rPr lang="en-US" sz="2400" dirty="0" smtClean="0"/>
              <a:t>Team-based multiplayer matches</a:t>
            </a:r>
          </a:p>
          <a:p>
            <a:pPr lvl="1"/>
            <a:r>
              <a:rPr lang="en-US" sz="2400" dirty="0" smtClean="0"/>
              <a:t>Strategic thinking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47625"/>
            <a:ext cx="8229600" cy="641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Trigger Happy: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Game Overview</a:t>
            </a: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ACF Wing: Store</a:t>
            </a:r>
            <a:endParaRPr lang="en-US" dirty="0"/>
          </a:p>
        </p:txBody>
      </p:sp>
      <p:pic>
        <p:nvPicPr>
          <p:cNvPr id="14338" name="Picture 2" descr="C:\Users\GDDAdmin\Desktop\Store 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57250"/>
            <a:ext cx="8915400" cy="41790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ACF Wing: War Room</a:t>
            </a:r>
            <a:endParaRPr lang="en-US" dirty="0"/>
          </a:p>
        </p:txBody>
      </p:sp>
      <p:pic>
        <p:nvPicPr>
          <p:cNvPr id="15362" name="Picture 2" descr="C:\Users\GDDAdmin\Desktop\War Room 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57250"/>
            <a:ext cx="8801100" cy="41255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School Wing: Arena</a:t>
            </a:r>
            <a:endParaRPr lang="en-US" dirty="0"/>
          </a:p>
        </p:txBody>
      </p:sp>
      <p:pic>
        <p:nvPicPr>
          <p:cNvPr id="16386" name="Picture 2" descr="C:\Users\GDDAdmin\Desktop\Arena 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928688"/>
            <a:ext cx="8458200" cy="39647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School Wing: Arena</a:t>
            </a:r>
            <a:endParaRPr lang="en-US" dirty="0"/>
          </a:p>
        </p:txBody>
      </p:sp>
      <p:pic>
        <p:nvPicPr>
          <p:cNvPr id="17410" name="Picture 2" descr="C:\Users\GDDAdmin\Desktop\Arena 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869752"/>
            <a:ext cx="8629650" cy="40451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School Wing: Arena</a:t>
            </a:r>
            <a:endParaRPr lang="en-US" dirty="0"/>
          </a:p>
        </p:txBody>
      </p:sp>
      <p:pic>
        <p:nvPicPr>
          <p:cNvPr id="18434" name="Picture 2" descr="C:\Users\GDDAdmin\Desktop\Arena 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07244"/>
            <a:ext cx="8763000" cy="4107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School Wing: Arena</a:t>
            </a:r>
            <a:endParaRPr lang="en-US" dirty="0"/>
          </a:p>
        </p:txBody>
      </p:sp>
      <p:pic>
        <p:nvPicPr>
          <p:cNvPr id="19458" name="Picture 2" descr="C:\Users\GDDAdmin\Desktop\Arena 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914400"/>
            <a:ext cx="8820150" cy="41344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Museum</a:t>
            </a:r>
            <a:endParaRPr lang="en-US" dirty="0"/>
          </a:p>
        </p:txBody>
      </p:sp>
      <p:pic>
        <p:nvPicPr>
          <p:cNvPr id="20482" name="Picture 2" descr="C:\Users\GDDAdmin\Desktop\Museum 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857251"/>
            <a:ext cx="8724900" cy="40897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Museum</a:t>
            </a:r>
            <a:endParaRPr lang="en-US" dirty="0"/>
          </a:p>
        </p:txBody>
      </p:sp>
      <p:pic>
        <p:nvPicPr>
          <p:cNvPr id="21506" name="Picture 2" descr="C:\Users\GDDAdmin\Desktop\Museum 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842962"/>
            <a:ext cx="8686800" cy="4071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Museum</a:t>
            </a:r>
            <a:endParaRPr lang="en-US" dirty="0"/>
          </a:p>
        </p:txBody>
      </p:sp>
      <p:pic>
        <p:nvPicPr>
          <p:cNvPr id="22530" name="Picture 2" descr="C:\Users\GDDAdmin\Desktop\Museum 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1" y="742950"/>
            <a:ext cx="8900159" cy="4171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Museum</a:t>
            </a:r>
            <a:endParaRPr lang="en-US" dirty="0"/>
          </a:p>
        </p:txBody>
      </p:sp>
      <p:pic>
        <p:nvPicPr>
          <p:cNvPr id="23554" name="Picture 2" descr="C:\Users\GDDAdmin\Desktop\Museum 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57250"/>
            <a:ext cx="8915400" cy="41790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Weapons</a:t>
            </a:r>
          </a:p>
          <a:p>
            <a:pPr lvl="1"/>
            <a:r>
              <a:rPr lang="en-US" sz="2400" dirty="0" smtClean="0"/>
              <a:t>Pistol</a:t>
            </a:r>
          </a:p>
          <a:p>
            <a:pPr lvl="1"/>
            <a:r>
              <a:rPr lang="en-US" sz="2400" dirty="0" smtClean="0"/>
              <a:t>Cannon Gun</a:t>
            </a:r>
          </a:p>
          <a:p>
            <a:pPr lvl="1"/>
            <a:r>
              <a:rPr lang="en-US" sz="2400" dirty="0" smtClean="0"/>
              <a:t>Assault Rifle</a:t>
            </a:r>
          </a:p>
          <a:p>
            <a:pPr lvl="1"/>
            <a:r>
              <a:rPr lang="en-US" sz="2400" dirty="0" smtClean="0"/>
              <a:t>Sniper Rifle</a:t>
            </a:r>
          </a:p>
          <a:p>
            <a:pPr lvl="1"/>
            <a:r>
              <a:rPr lang="en-US" sz="2400" dirty="0" smtClean="0"/>
              <a:t>Shotgun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47625"/>
            <a:ext cx="8229600" cy="641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Trigger Happy: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Game Overview</a:t>
            </a: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Museum</a:t>
            </a:r>
            <a:endParaRPr lang="en-US" dirty="0"/>
          </a:p>
        </p:txBody>
      </p:sp>
      <p:pic>
        <p:nvPicPr>
          <p:cNvPr id="24578" name="Picture 2" descr="C:\Users\GDDAdmin\Desktop\Museum 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00100"/>
            <a:ext cx="8839200" cy="4143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Everything Else</a:t>
            </a:r>
            <a:endParaRPr lang="en-US" dirty="0"/>
          </a:p>
        </p:txBody>
      </p:sp>
      <p:pic>
        <p:nvPicPr>
          <p:cNvPr id="32770" name="Picture 2" descr="P:\gdd_capstone\Documentation\Renders\Oth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757237"/>
            <a:ext cx="5695950" cy="4271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Weapons</a:t>
            </a:r>
            <a:endParaRPr lang="en-US" dirty="0"/>
          </a:p>
        </p:txBody>
      </p:sp>
      <p:pic>
        <p:nvPicPr>
          <p:cNvPr id="25602" name="Picture 2" descr="P:\gdd_capstone\Assets\Textures\Weapon Renders\Pisto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800100"/>
            <a:ext cx="6477000" cy="38854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Weapons</a:t>
            </a:r>
            <a:endParaRPr lang="en-US" dirty="0"/>
          </a:p>
        </p:txBody>
      </p:sp>
      <p:pic>
        <p:nvPicPr>
          <p:cNvPr id="26626" name="Picture 2" descr="P:\gdd_capstone\Assets\Textures\Weapon Renders\Shotgu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835209"/>
            <a:ext cx="6705600" cy="40225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Weapons</a:t>
            </a:r>
            <a:endParaRPr lang="en-US" dirty="0"/>
          </a:p>
        </p:txBody>
      </p:sp>
      <p:pic>
        <p:nvPicPr>
          <p:cNvPr id="27650" name="Picture 2" descr="P:\gdd_capstone\Assets\Textures\Weapon Renders\Nullifi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1" y="1028700"/>
            <a:ext cx="5932487" cy="35587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Weapons</a:t>
            </a:r>
            <a:endParaRPr lang="en-US" dirty="0"/>
          </a:p>
        </p:txBody>
      </p:sp>
      <p:pic>
        <p:nvPicPr>
          <p:cNvPr id="28674" name="Picture 2" descr="P:\gdd_capstone\Assets\Textures\Weapon Renders\CannonGu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1" y="685800"/>
            <a:ext cx="6980237" cy="41872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Weapons</a:t>
            </a:r>
            <a:endParaRPr lang="en-US" dirty="0"/>
          </a:p>
        </p:txBody>
      </p:sp>
      <p:pic>
        <p:nvPicPr>
          <p:cNvPr id="33794" name="Picture 2" descr="P:\gdd_capstone\Documentation\Renders\Modifier Launch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742950"/>
            <a:ext cx="6415087" cy="42258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Weapons</a:t>
            </a:r>
            <a:endParaRPr lang="en-US" dirty="0"/>
          </a:p>
        </p:txBody>
      </p:sp>
      <p:pic>
        <p:nvPicPr>
          <p:cNvPr id="29698" name="Picture 2" descr="P:\gdd_capstone\Assets\Textures\Weapon Renders\Grena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800100"/>
            <a:ext cx="7086600" cy="42510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Weapons</a:t>
            </a:r>
            <a:endParaRPr lang="en-US" dirty="0"/>
          </a:p>
        </p:txBody>
      </p:sp>
      <p:pic>
        <p:nvPicPr>
          <p:cNvPr id="30722" name="Picture 2" descr="P:\gdd_capstone\Assets\Textures\Weapon Renders\SniperRif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1" y="742951"/>
            <a:ext cx="6961245" cy="41758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Weapons</a:t>
            </a:r>
            <a:endParaRPr lang="en-US" dirty="0"/>
          </a:p>
        </p:txBody>
      </p:sp>
      <p:pic>
        <p:nvPicPr>
          <p:cNvPr id="31746" name="Picture 2" descr="P:\gdd_capstone\Assets\Textures\Weapon Renders\AssaultRif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2214" y="693327"/>
            <a:ext cx="7037387" cy="42215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Modifiers</a:t>
            </a:r>
          </a:p>
          <a:p>
            <a:pPr lvl="1"/>
            <a:r>
              <a:rPr lang="en-US" sz="2400" dirty="0" smtClean="0"/>
              <a:t>Invert Gravity</a:t>
            </a:r>
          </a:p>
          <a:p>
            <a:pPr lvl="1"/>
            <a:r>
              <a:rPr lang="en-US" sz="2400" dirty="0" err="1" smtClean="0"/>
              <a:t>Featherlight</a:t>
            </a:r>
            <a:endParaRPr lang="en-US" sz="2400" dirty="0" smtClean="0"/>
          </a:p>
          <a:p>
            <a:pPr lvl="1"/>
            <a:r>
              <a:rPr lang="en-US" sz="2400" dirty="0" smtClean="0"/>
              <a:t>Grow</a:t>
            </a:r>
          </a:p>
          <a:p>
            <a:pPr lvl="1"/>
            <a:r>
              <a:rPr lang="en-US" sz="2400" dirty="0" smtClean="0"/>
              <a:t>Shrink</a:t>
            </a:r>
          </a:p>
          <a:p>
            <a:pPr lvl="1"/>
            <a:r>
              <a:rPr lang="en-US" sz="2400" dirty="0" smtClean="0"/>
              <a:t>Wall</a:t>
            </a:r>
          </a:p>
          <a:p>
            <a:pPr lvl="1"/>
            <a:r>
              <a:rPr lang="en-US" sz="2400" dirty="0" smtClean="0"/>
              <a:t>Illusion</a:t>
            </a:r>
          </a:p>
          <a:p>
            <a:pPr lvl="1"/>
            <a:r>
              <a:rPr lang="en-US" sz="2400" dirty="0" smtClean="0"/>
              <a:t>Knockback</a:t>
            </a:r>
          </a:p>
          <a:p>
            <a:pPr lvl="1"/>
            <a:r>
              <a:rPr lang="en-US" sz="2400" dirty="0" smtClean="0"/>
              <a:t>Frictionless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47625"/>
            <a:ext cx="8229600" cy="641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Trigger Happy: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Game Overview</a:t>
            </a: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P:\gdd_capstone\Assets\Textures\HUD\Modifier Icons\FeatherLigh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1374" y="1935040"/>
            <a:ext cx="721286" cy="721286"/>
          </a:xfrm>
          <a:prstGeom prst="rect">
            <a:avLst/>
          </a:prstGeom>
          <a:noFill/>
        </p:spPr>
      </p:pic>
      <p:pic>
        <p:nvPicPr>
          <p:cNvPr id="1027" name="Picture 3" descr="P:\gdd_capstone\Assets\Textures\HUD\Modifier Icons\InvertGravit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4601" y="1300928"/>
            <a:ext cx="756773" cy="756773"/>
          </a:xfrm>
          <a:prstGeom prst="rect">
            <a:avLst/>
          </a:prstGeom>
          <a:noFill/>
        </p:spPr>
      </p:pic>
      <p:pic>
        <p:nvPicPr>
          <p:cNvPr id="1028" name="Picture 4" descr="P:\gdd_capstone\Assets\Textures\HUD\Modifier Icons\Grow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57572" y="2738669"/>
            <a:ext cx="756773" cy="756773"/>
          </a:xfrm>
          <a:prstGeom prst="rect">
            <a:avLst/>
          </a:prstGeom>
          <a:noFill/>
        </p:spPr>
      </p:pic>
      <p:pic>
        <p:nvPicPr>
          <p:cNvPr id="1029" name="Picture 5" descr="P:\gdd_capstone\Assets\Textures\HUD\Modifier Icons\Wall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97254" y="3574532"/>
            <a:ext cx="799465" cy="799465"/>
          </a:xfrm>
          <a:prstGeom prst="rect">
            <a:avLst/>
          </a:prstGeom>
          <a:noFill/>
        </p:spPr>
      </p:pic>
      <p:pic>
        <p:nvPicPr>
          <p:cNvPr id="1030" name="Picture 6" descr="P:\gdd_capstone\Assets\Textures\HUD\Modifier Icons\Illusion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73426" y="3099580"/>
            <a:ext cx="791723" cy="791723"/>
          </a:xfrm>
          <a:prstGeom prst="rect">
            <a:avLst/>
          </a:prstGeom>
          <a:noFill/>
        </p:spPr>
      </p:pic>
      <p:pic>
        <p:nvPicPr>
          <p:cNvPr id="1031" name="Picture 7" descr="P:\gdd_capstone\Assets\Textures\HUD\Modifier Icons\Knockback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61520" y="2093164"/>
            <a:ext cx="803629" cy="803629"/>
          </a:xfrm>
          <a:prstGeom prst="rect">
            <a:avLst/>
          </a:prstGeom>
          <a:noFill/>
        </p:spPr>
      </p:pic>
      <p:pic>
        <p:nvPicPr>
          <p:cNvPr id="1032" name="Picture 8" descr="P:\gdd_capstone\Assets\Textures\HUD\Modifier Icons\Frictionless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64539" y="1300928"/>
            <a:ext cx="792236" cy="792236"/>
          </a:xfrm>
          <a:prstGeom prst="rect">
            <a:avLst/>
          </a:prstGeom>
          <a:noFill/>
        </p:spPr>
      </p:pic>
      <p:pic>
        <p:nvPicPr>
          <p:cNvPr id="1033" name="Picture 9" descr="P:\gdd_capstone\Assets\Textures\HUD\Modifier Icons\Shrink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879423" y="3530095"/>
            <a:ext cx="843902" cy="8439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25"/>
            <a:ext cx="8229600" cy="641747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Jonathan Lobaugh: Multi-Core Game Engine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93100" cy="33944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Purpose: Investigate and Test the use of a component based game architecture when paired with a multi-core runtime.	</a:t>
            </a:r>
          </a:p>
          <a:p>
            <a:pPr lvl="1"/>
            <a:r>
              <a:rPr lang="en-US" dirty="0" smtClean="0"/>
              <a:t>Enable better use of multi-core processors</a:t>
            </a:r>
          </a:p>
          <a:p>
            <a:pPr lvl="1"/>
            <a:r>
              <a:rPr lang="en-US" dirty="0" smtClean="0"/>
              <a:t>Easier design</a:t>
            </a:r>
          </a:p>
          <a:p>
            <a:pPr lvl="1"/>
            <a:r>
              <a:rPr lang="en-US" dirty="0" smtClean="0"/>
              <a:t>Faster game implementation</a:t>
            </a:r>
          </a:p>
          <a:p>
            <a:pPr lvl="1"/>
            <a:r>
              <a:rPr lang="en-US" dirty="0" smtClean="0"/>
              <a:t>Replaceable component system</a:t>
            </a:r>
          </a:p>
          <a:p>
            <a:pPr lvl="1"/>
            <a:r>
              <a:rPr lang="en-US" dirty="0" smtClean="0"/>
              <a:t>Hardware adaptable system</a:t>
            </a:r>
            <a:endParaRPr lang="en-US" sz="2800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47625"/>
            <a:ext cx="8229600" cy="641747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Jonathan Lobaugh: Multi-Core Game Engine</a:t>
            </a:r>
            <a:endParaRPr lang="en-US" sz="3600" dirty="0"/>
          </a:p>
        </p:txBody>
      </p:sp>
      <p:pic>
        <p:nvPicPr>
          <p:cNvPr id="5" name="Picture 4" descr="System 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217314"/>
            <a:ext cx="7340600" cy="35911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790575"/>
            <a:ext cx="801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System Architecture:</a:t>
            </a:r>
            <a:endParaRPr lang="en-US" sz="2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23386"/>
            <a:ext cx="8229600" cy="546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Jonathan Lobaugh: Multi-Core Game Engine</a:t>
            </a:r>
          </a:p>
        </p:txBody>
      </p:sp>
      <p:pic>
        <p:nvPicPr>
          <p:cNvPr id="4" name="Picture 3" descr="Task_scheduling_diagram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3400" y="1438860"/>
            <a:ext cx="8013700" cy="2993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971550"/>
            <a:ext cx="801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Scheduling:</a:t>
            </a:r>
            <a:endParaRPr lang="en-US" sz="2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250"/>
            <a:ext cx="8229600" cy="546497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Jonathan Lobaugh: Multi-Core Game Engine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Quick game development through the use of components</a:t>
            </a:r>
          </a:p>
          <a:p>
            <a:r>
              <a:rPr lang="en-US" dirty="0" smtClean="0"/>
              <a:t>Utilizes the multi-core to the fullest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Longer component development and stricter design</a:t>
            </a:r>
          </a:p>
          <a:p>
            <a:r>
              <a:rPr lang="en-US" dirty="0" smtClean="0"/>
              <a:t>Difficult to debug and difficult to manage access violations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Where to next?</a:t>
            </a:r>
          </a:p>
          <a:p>
            <a:pPr lvl="1"/>
            <a:r>
              <a:rPr lang="en-US" sz="2400" dirty="0" smtClean="0"/>
              <a:t>True multi-threaded rendering pipeline</a:t>
            </a:r>
          </a:p>
          <a:p>
            <a:pPr lvl="1"/>
            <a:r>
              <a:rPr lang="en-US" sz="2400" dirty="0" smtClean="0"/>
              <a:t>DirectX 11/9 integration</a:t>
            </a:r>
          </a:p>
          <a:p>
            <a:pPr lvl="1"/>
            <a:r>
              <a:rPr lang="en-US" sz="2400" dirty="0" smtClean="0"/>
              <a:t>Buffered access to components</a:t>
            </a:r>
          </a:p>
          <a:p>
            <a:pPr lvl="1"/>
            <a:r>
              <a:rPr lang="en-US" sz="2400" dirty="0" smtClean="0"/>
              <a:t>Component revamp</a:t>
            </a:r>
          </a:p>
          <a:p>
            <a:pPr lvl="1"/>
            <a:r>
              <a:rPr lang="en-US" sz="2400" dirty="0" smtClean="0"/>
              <a:t>Dynamically loaded component systems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95250"/>
            <a:ext cx="8229600" cy="546497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Jonathan Lobaugh: Multi-Core Game Engine</a:t>
            </a:r>
            <a:endParaRPr lang="en-US" sz="32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8686800" cy="420673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/>
              <a:t>Eric Moreau: Variable Style Deferred Rendering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Purpose: Improve on standard deferred rendering model to allow for multiple rendering styles within a system.</a:t>
            </a:r>
          </a:p>
          <a:p>
            <a:pPr lvl="1"/>
            <a:r>
              <a:rPr lang="en-US" sz="2400" dirty="0" smtClean="0"/>
              <a:t>Brings elements of a forward renderer to the deferred rendering system.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8686800" cy="41427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/>
              <a:t>Eric Moreau: Variable Style Deferred Renderer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Deferred Rendering Basics:</a:t>
            </a:r>
          </a:p>
          <a:p>
            <a:endParaRPr lang="en-US" dirty="0"/>
          </a:p>
        </p:txBody>
      </p:sp>
      <p:pic>
        <p:nvPicPr>
          <p:cNvPr id="4" name="Picture 3" descr="Depth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81" y="2121220"/>
            <a:ext cx="2139557" cy="1376520"/>
          </a:xfrm>
          <a:prstGeom prst="rect">
            <a:avLst/>
          </a:prstGeom>
        </p:spPr>
      </p:pic>
      <p:pic>
        <p:nvPicPr>
          <p:cNvPr id="5" name="Picture 4" descr="DiffuseMa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48" y="2121218"/>
            <a:ext cx="2134981" cy="1376521"/>
          </a:xfrm>
          <a:prstGeom prst="rect">
            <a:avLst/>
          </a:prstGeom>
        </p:spPr>
      </p:pic>
      <p:pic>
        <p:nvPicPr>
          <p:cNvPr id="6" name="Picture 5" descr="NormalMap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862" y="2121219"/>
            <a:ext cx="2142279" cy="1376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1670" y="3620777"/>
            <a:ext cx="13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Diffuse Map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49433" y="3620777"/>
            <a:ext cx="1598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Normal Map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54957" y="3677555"/>
            <a:ext cx="12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Map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8686800" cy="414278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/>
              <a:t>Eric Moreau: Variable Style Deferred Rendering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/>
              <a:t>Roger Rabbit Effect:</a:t>
            </a:r>
          </a:p>
          <a:p>
            <a:endParaRPr lang="en-US" dirty="0"/>
          </a:p>
        </p:txBody>
      </p:sp>
      <p:pic>
        <p:nvPicPr>
          <p:cNvPr id="4" name="Picture 3" descr="RogerRabbit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38" y="1905532"/>
            <a:ext cx="3142726" cy="250021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8686800" cy="407884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/>
              <a:t>Eric Moreau: Variable Style Deferred Renderer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</a:p>
          <a:p>
            <a:pPr lvl="1"/>
            <a:r>
              <a:rPr lang="en-US" dirty="0" smtClean="0"/>
              <a:t>Integrate the deferred renderer with existing graphics pipeline.</a:t>
            </a:r>
          </a:p>
          <a:p>
            <a:pPr lvl="1"/>
            <a:r>
              <a:rPr lang="en-US" dirty="0" smtClean="0"/>
              <a:t>Utilize layering system provided by </a:t>
            </a:r>
            <a:r>
              <a:rPr lang="en-US" dirty="0" err="1" smtClean="0"/>
              <a:t>DrawingContext</a:t>
            </a:r>
            <a:r>
              <a:rPr lang="en-US" dirty="0" smtClean="0"/>
              <a:t> for variable rendering styles.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Purpose: Solve the dual problems of musical repetition and inaccurate mapping to in-game situations.</a:t>
            </a:r>
          </a:p>
          <a:p>
            <a:pPr lvl="1"/>
            <a:r>
              <a:rPr lang="en-US" sz="2400" dirty="0" smtClean="0"/>
              <a:t>Music “fails” in long-term games.</a:t>
            </a:r>
          </a:p>
          <a:p>
            <a:pPr lvl="1"/>
            <a:r>
              <a:rPr lang="en-US" sz="2400" dirty="0" smtClean="0"/>
              <a:t>Film can match a score to events and visuals; games are interactive and cannot.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8686800" cy="407884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err="1" smtClean="0"/>
              <a:t>Sela</a:t>
            </a:r>
            <a:r>
              <a:rPr lang="en-US" sz="3200" dirty="0" smtClean="0"/>
              <a:t> Davis: Metadata-Driven Adaptive Music</a:t>
            </a:r>
            <a:endParaRPr 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Match Types</a:t>
            </a:r>
          </a:p>
          <a:p>
            <a:pPr lvl="1"/>
            <a:r>
              <a:rPr lang="en-US" sz="2400" dirty="0" smtClean="0"/>
              <a:t>King Of The Hill</a:t>
            </a:r>
          </a:p>
          <a:p>
            <a:pPr lvl="1"/>
            <a:r>
              <a:rPr lang="en-US" sz="2400" dirty="0" smtClean="0"/>
              <a:t>Assault</a:t>
            </a:r>
          </a:p>
          <a:p>
            <a:r>
              <a:rPr lang="en-US" sz="2800" dirty="0" smtClean="0"/>
              <a:t>Networked Multiplayer</a:t>
            </a:r>
          </a:p>
          <a:p>
            <a:endParaRPr lang="en-US" sz="2800" dirty="0" smtClean="0"/>
          </a:p>
          <a:p>
            <a:pPr lvl="1"/>
            <a:endParaRPr lang="en-US" sz="2400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47625"/>
            <a:ext cx="8229600" cy="641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Trigger Happy: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Game Overview</a:t>
            </a: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Granular synthesis-influenced “slices”</a:t>
            </a:r>
          </a:p>
          <a:p>
            <a:r>
              <a:rPr lang="en-US" sz="2800" dirty="0" smtClean="0"/>
              <a:t>Composer-defined metadata</a:t>
            </a:r>
          </a:p>
          <a:p>
            <a:r>
              <a:rPr lang="en-US" sz="2800" dirty="0" smtClean="0"/>
              <a:t>In-game variables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8686800" cy="407884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err="1" smtClean="0"/>
              <a:t>Sela</a:t>
            </a:r>
            <a:r>
              <a:rPr lang="en-US" sz="3200" dirty="0" smtClean="0"/>
              <a:t> Davis: Metadata-Driven Adaptive Music</a:t>
            </a:r>
            <a:endParaRPr lang="en-US" sz="32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13863"/>
            <a:ext cx="8229600" cy="3394472"/>
          </a:xfrm>
        </p:spPr>
        <p:txBody>
          <a:bodyPr/>
          <a:lstStyle/>
          <a:p>
            <a:r>
              <a:rPr lang="en-US" dirty="0" smtClean="0"/>
              <a:t>Composer’s tool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8686800" cy="407884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err="1" smtClean="0"/>
              <a:t>Sela</a:t>
            </a:r>
            <a:r>
              <a:rPr lang="en-US" sz="3200" dirty="0" smtClean="0"/>
              <a:t> Davis: Metadata-Driven Adaptive Music</a:t>
            </a:r>
            <a:endParaRPr lang="en-US" sz="3200" dirty="0"/>
          </a:p>
        </p:txBody>
      </p:sp>
      <p:pic>
        <p:nvPicPr>
          <p:cNvPr id="4" name="Picture 3" descr="maintoo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92618"/>
            <a:ext cx="6355610" cy="386239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13863"/>
            <a:ext cx="8229600" cy="3394472"/>
          </a:xfrm>
        </p:spPr>
        <p:txBody>
          <a:bodyPr/>
          <a:lstStyle/>
          <a:p>
            <a:r>
              <a:rPr lang="en-US" dirty="0" smtClean="0"/>
              <a:t>Composer’s tool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8686800" cy="407884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err="1" smtClean="0"/>
              <a:t>Sela</a:t>
            </a:r>
            <a:r>
              <a:rPr lang="en-US" sz="3200" dirty="0" smtClean="0"/>
              <a:t> Davis: Metadata-Driven Adaptive Music</a:t>
            </a:r>
            <a:endParaRPr lang="en-US" sz="3200" dirty="0"/>
          </a:p>
        </p:txBody>
      </p:sp>
      <p:pic>
        <p:nvPicPr>
          <p:cNvPr id="5" name="Picture 4" descr="toolpa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1" y="1315325"/>
            <a:ext cx="2550142" cy="2558586"/>
          </a:xfrm>
          <a:prstGeom prst="rect">
            <a:avLst/>
          </a:prstGeom>
        </p:spPr>
      </p:pic>
      <p:pic>
        <p:nvPicPr>
          <p:cNvPr id="7" name="Picture 6" descr="toolslic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321" y="1315324"/>
            <a:ext cx="2652228" cy="2853553"/>
          </a:xfrm>
          <a:prstGeom prst="rect">
            <a:avLst/>
          </a:prstGeom>
        </p:spPr>
      </p:pic>
      <p:pic>
        <p:nvPicPr>
          <p:cNvPr id="9" name="Picture 8" descr="toolpoin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886" y="1267694"/>
            <a:ext cx="3645554" cy="260621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Success: Maybe!</a:t>
            </a:r>
          </a:p>
          <a:p>
            <a:pPr lvl="1"/>
            <a:r>
              <a:rPr lang="en-US" sz="2400" dirty="0" smtClean="0"/>
              <a:t>More tweaking</a:t>
            </a:r>
          </a:p>
          <a:p>
            <a:pPr lvl="1"/>
            <a:r>
              <a:rPr lang="en-US" sz="2400" dirty="0" smtClean="0"/>
              <a:t>Variable definitions</a:t>
            </a:r>
          </a:p>
          <a:p>
            <a:pPr lvl="1"/>
            <a:r>
              <a:rPr lang="en-US" sz="2400" dirty="0" smtClean="0"/>
              <a:t>Smaller “slices”</a:t>
            </a:r>
          </a:p>
          <a:p>
            <a:r>
              <a:rPr lang="en-US" sz="2800" dirty="0" smtClean="0"/>
              <a:t>Better application: defining unique motifs?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8686800" cy="407884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err="1" smtClean="0"/>
              <a:t>Sela</a:t>
            </a:r>
            <a:r>
              <a:rPr lang="en-US" sz="3200" dirty="0" smtClean="0"/>
              <a:t> Davis: Metadata-Driven Adaptive Music</a:t>
            </a:r>
            <a:endParaRPr lang="en-US" sz="32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Moving Forward</a:t>
            </a:r>
          </a:p>
          <a:p>
            <a:pPr lvl="1"/>
            <a:r>
              <a:rPr lang="en-US" sz="2400" dirty="0" smtClean="0"/>
              <a:t>Sequencing</a:t>
            </a:r>
          </a:p>
          <a:p>
            <a:pPr lvl="1"/>
            <a:r>
              <a:rPr lang="en-US" sz="2400" dirty="0" smtClean="0"/>
              <a:t>Persistence</a:t>
            </a:r>
          </a:p>
          <a:p>
            <a:pPr lvl="1"/>
            <a:r>
              <a:rPr lang="en-US" sz="2400" dirty="0" smtClean="0"/>
              <a:t>Dependency</a:t>
            </a:r>
          </a:p>
          <a:p>
            <a:pPr lvl="1"/>
            <a:r>
              <a:rPr lang="en-US" sz="2400" dirty="0" smtClean="0"/>
              <a:t>Transitions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8686800" cy="407884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err="1" smtClean="0"/>
              <a:t>Sela</a:t>
            </a:r>
            <a:r>
              <a:rPr lang="en-US" sz="3200" dirty="0" smtClean="0"/>
              <a:t> Davis: Metadata-Driven Adaptive Music</a:t>
            </a:r>
            <a:endParaRPr lang="en-US" sz="32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715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Chip </a:t>
            </a:r>
            <a:r>
              <a:rPr lang="en-US" sz="3600" dirty="0" err="1" smtClean="0"/>
              <a:t>Hilseberg</a:t>
            </a:r>
            <a:r>
              <a:rPr lang="en-US" sz="3600" dirty="0" smtClean="0"/>
              <a:t>: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914400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Short-term Achievements and…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1905000" y="2000250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Multiplayer Difficulty  Balancing and..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905000" y="2971800"/>
            <a:ext cx="563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…Story-telling in competitive, fasted paced environments.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71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What’s an Achievement</a:t>
            </a:r>
            <a:endParaRPr lang="en-US" sz="3200" dirty="0"/>
          </a:p>
        </p:txBody>
      </p:sp>
      <p:pic>
        <p:nvPicPr>
          <p:cNvPr id="34818" name="Picture 2" descr="C:\Users\GDDAdmin\Desktop\A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714500"/>
            <a:ext cx="5359400" cy="65722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038600" y="257175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Xbox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71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What’s an Achievement?</a:t>
            </a:r>
            <a:endParaRPr lang="en-US" sz="32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4526" y="857250"/>
            <a:ext cx="434594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048000" y="44577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Modern Warfare 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571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are the existing options?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14400"/>
            <a:ext cx="8458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Multiplayer Difficulty Balancing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Skill Matching.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Player Stat Adjustment.</a:t>
            </a:r>
          </a:p>
          <a:p>
            <a:pPr lvl="1">
              <a:buFont typeface="Arial" pitchFamily="34" charset="0"/>
              <a:buChar char="•"/>
            </a:pP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2571750"/>
            <a:ext cx="8458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Storytelling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Animations.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Maps.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Models.</a:t>
            </a:r>
          </a:p>
          <a:p>
            <a:pPr lvl="1">
              <a:buFont typeface="Arial" pitchFamily="34" charset="0"/>
              <a:buChar char="•"/>
            </a:pPr>
            <a:endParaRPr lang="en-US" sz="28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571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Approach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800101"/>
            <a:ext cx="84582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Short-Term Goals.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Themed.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Assigned based on game stats.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Short-Term Rewards.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Provide variable boosts.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Various Combinations.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Benefits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Active.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Non-crippling.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Allows better players to show off.</a:t>
            </a:r>
          </a:p>
          <a:p>
            <a:endParaRPr lang="en-US" sz="2800" dirty="0"/>
          </a:p>
        </p:txBody>
      </p:sp>
      <p:pic>
        <p:nvPicPr>
          <p:cNvPr id="36867" name="Picture 3" descr="P:\gdd_capstone\Assets\Textures\HUD\HealthMaj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6480" y="1106488"/>
            <a:ext cx="1778000" cy="1333500"/>
          </a:xfrm>
          <a:prstGeom prst="rect">
            <a:avLst/>
          </a:prstGeom>
          <a:noFill/>
        </p:spPr>
      </p:pic>
      <p:pic>
        <p:nvPicPr>
          <p:cNvPr id="8" name="Picture 5" descr="P:\gdd_capstone\Assets\Textures\HUD\MadSci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7117" y="3110742"/>
            <a:ext cx="2127738" cy="15958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62200" y="171450"/>
            <a:ext cx="4572000" cy="476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Premise</a:t>
            </a:r>
            <a:endParaRPr lang="en-US" dirty="0"/>
          </a:p>
        </p:txBody>
      </p:sp>
      <p:pic>
        <p:nvPicPr>
          <p:cNvPr id="7" name="Picture 6" descr="Lincol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628650"/>
            <a:ext cx="6019800" cy="4514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571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Goals and Rewards</a:t>
            </a:r>
            <a:endParaRPr lang="en-US" sz="3200" dirty="0"/>
          </a:p>
        </p:txBody>
      </p:sp>
      <p:pic>
        <p:nvPicPr>
          <p:cNvPr id="37890" name="Picture 2" descr="P:\gdd_capstone\Assets\Textures\HUD\Conserv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800100"/>
            <a:ext cx="2514600" cy="1885950"/>
          </a:xfrm>
          <a:prstGeom prst="rect">
            <a:avLst/>
          </a:prstGeom>
          <a:noFill/>
        </p:spPr>
      </p:pic>
      <p:pic>
        <p:nvPicPr>
          <p:cNvPr id="37891" name="Picture 3" descr="P:\gdd_capstone\Assets\Textures\HUD\HealthCar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800100"/>
            <a:ext cx="2590800" cy="1943100"/>
          </a:xfrm>
          <a:prstGeom prst="rect">
            <a:avLst/>
          </a:prstGeom>
          <a:noFill/>
        </p:spPr>
      </p:pic>
      <p:pic>
        <p:nvPicPr>
          <p:cNvPr id="37892" name="Picture 4" descr="P:\gdd_capstone\Assets\Textures\HUD\Reduc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95650" y="800100"/>
            <a:ext cx="2495550" cy="1871663"/>
          </a:xfrm>
          <a:prstGeom prst="rect">
            <a:avLst/>
          </a:prstGeom>
          <a:noFill/>
        </p:spPr>
      </p:pic>
      <p:pic>
        <p:nvPicPr>
          <p:cNvPr id="37893" name="Picture 5" descr="P:\gdd_capstone\Assets\Textures\HUD\MadScienc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2971800"/>
            <a:ext cx="2476500" cy="1857375"/>
          </a:xfrm>
          <a:prstGeom prst="rect">
            <a:avLst/>
          </a:prstGeom>
          <a:noFill/>
        </p:spPr>
      </p:pic>
      <p:pic>
        <p:nvPicPr>
          <p:cNvPr id="37894" name="Picture 6" descr="P:\gdd_capstone\Assets\Textures\HUD\Surviva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8400" y="2943225"/>
            <a:ext cx="2628900" cy="1971675"/>
          </a:xfrm>
          <a:prstGeom prst="rect">
            <a:avLst/>
          </a:prstGeom>
          <a:noFill/>
        </p:spPr>
      </p:pic>
      <p:pic>
        <p:nvPicPr>
          <p:cNvPr id="37896" name="Picture 8" descr="P:\gdd_capstone\Assets\Textures\HUD\SpeedMinor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1000" y="3028950"/>
            <a:ext cx="812800" cy="609600"/>
          </a:xfrm>
          <a:prstGeom prst="rect">
            <a:avLst/>
          </a:prstGeom>
          <a:noFill/>
        </p:spPr>
      </p:pic>
      <p:pic>
        <p:nvPicPr>
          <p:cNvPr id="37897" name="Picture 9" descr="P:\gdd_capstone\Assets\Textures\HUD\SpeedMi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95400" y="3600450"/>
            <a:ext cx="812800" cy="609600"/>
          </a:xfrm>
          <a:prstGeom prst="rect">
            <a:avLst/>
          </a:prstGeom>
          <a:noFill/>
        </p:spPr>
      </p:pic>
      <p:pic>
        <p:nvPicPr>
          <p:cNvPr id="37899" name="Picture 11" descr="P:\gdd_capstone\Assets\Textures\HUD\SpeedMajo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133600" y="4229100"/>
            <a:ext cx="812800" cy="609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571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Future</a:t>
            </a:r>
            <a:endParaRPr lang="en-US" sz="3200" dirty="0"/>
          </a:p>
        </p:txBody>
      </p:sp>
      <p:pic>
        <p:nvPicPr>
          <p:cNvPr id="38914" name="Picture 2" descr="P:\gdd_capstone\Assets\Textures\HUD\SuccessStam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9900" y="1842868"/>
            <a:ext cx="2705392" cy="20290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62200" y="171450"/>
            <a:ext cx="4572000" cy="47625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9" name="Picture 8" descr="Title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 descr="SlidesB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286000" y="0"/>
            <a:ext cx="11430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71450"/>
            <a:ext cx="9144000" cy="476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Trigger Happy for </a:t>
            </a:r>
            <a:r>
              <a:rPr lang="en-US" dirty="0" err="1" smtClean="0"/>
              <a:t>iPhone</a:t>
            </a:r>
            <a:endParaRPr lang="en-US" dirty="0"/>
          </a:p>
        </p:txBody>
      </p:sp>
      <p:pic>
        <p:nvPicPr>
          <p:cNvPr id="9" name="Picture 8" descr="Mocku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3239086" y="-115776"/>
            <a:ext cx="2665828" cy="561244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Ambitious design</a:t>
            </a:r>
          </a:p>
          <a:p>
            <a:r>
              <a:rPr lang="en-US" sz="2800" dirty="0" smtClean="0"/>
              <a:t>Component architectures are fast and modular</a:t>
            </a:r>
          </a:p>
          <a:p>
            <a:r>
              <a:rPr lang="en-US" sz="2800" dirty="0" err="1" smtClean="0"/>
              <a:t>Lua</a:t>
            </a:r>
            <a:r>
              <a:rPr lang="en-US" sz="2800" dirty="0" smtClean="0"/>
              <a:t> is our best friend</a:t>
            </a:r>
          </a:p>
          <a:p>
            <a:r>
              <a:rPr lang="en-US" sz="2800" dirty="0" smtClean="0"/>
              <a:t>Our designs from the documentation have held true.</a:t>
            </a:r>
          </a:p>
          <a:p>
            <a:r>
              <a:rPr lang="en-US" sz="2800" dirty="0" smtClean="0"/>
              <a:t>Achieved our look and feel</a:t>
            </a:r>
          </a:p>
          <a:p>
            <a:endParaRPr lang="en-US" sz="28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95250"/>
            <a:ext cx="8229600" cy="546497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Post-Mortem: The Good</a:t>
            </a:r>
            <a:endParaRPr lang="en-US" sz="32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Over scoped the project</a:t>
            </a:r>
          </a:p>
          <a:p>
            <a:r>
              <a:rPr lang="en-US" sz="2800" dirty="0" smtClean="0"/>
              <a:t>Timeline slips</a:t>
            </a:r>
          </a:p>
          <a:p>
            <a:r>
              <a:rPr lang="en-US" sz="2800" dirty="0" smtClean="0"/>
              <a:t>Focused too much on asset creation for such a short time frame</a:t>
            </a:r>
          </a:p>
          <a:p>
            <a:r>
              <a:rPr lang="en-US" sz="2800" dirty="0" smtClean="0"/>
              <a:t>Multi-threading throws some nasty bugs into development</a:t>
            </a:r>
          </a:p>
          <a:p>
            <a:endParaRPr lang="en-US" sz="28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95250"/>
            <a:ext cx="8229600" cy="546497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Post-Mortem: The Bad</a:t>
            </a:r>
            <a:endParaRPr lang="en-US" sz="32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development of the game</a:t>
            </a:r>
          </a:p>
          <a:p>
            <a:r>
              <a:rPr lang="en-US" dirty="0" smtClean="0"/>
              <a:t>Fix engine issues</a:t>
            </a:r>
          </a:p>
          <a:p>
            <a:r>
              <a:rPr lang="en-US" dirty="0" smtClean="0"/>
              <a:t>Complete the rest of the game play logic</a:t>
            </a:r>
          </a:p>
          <a:p>
            <a:r>
              <a:rPr lang="en-US" dirty="0" smtClean="0"/>
              <a:t>Integrate the rest of the research projects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95250"/>
            <a:ext cx="8229600" cy="546497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Post-Mortem: The Future</a:t>
            </a:r>
            <a:endParaRPr lang="en-US" sz="32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47701"/>
            <a:ext cx="7772400" cy="4495799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14300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Style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Over-the-top feel.</a:t>
            </a:r>
          </a:p>
          <a:p>
            <a:r>
              <a:rPr lang="en-US" dirty="0" smtClean="0"/>
              <a:t>Stylized, exaggerated shapes and textures.</a:t>
            </a:r>
          </a:p>
          <a:p>
            <a:r>
              <a:rPr lang="en-US" dirty="0" smtClean="0"/>
              <a:t>Quickly recognizable.</a:t>
            </a:r>
          </a:p>
          <a:p>
            <a:r>
              <a:rPr lang="en-US" dirty="0" smtClean="0"/>
              <a:t>Low noise.</a:t>
            </a:r>
          </a:p>
          <a:p>
            <a:r>
              <a:rPr lang="en-US" dirty="0" smtClean="0"/>
              <a:t>Cobbled together, but innovative.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14300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Map: The Academy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800100"/>
            <a:ext cx="7010400" cy="3984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4613"/>
            <a:ext cx="5867400" cy="611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ACF Wing</a:t>
            </a:r>
            <a:endParaRPr lang="en-US" dirty="0"/>
          </a:p>
        </p:txBody>
      </p:sp>
      <p:pic>
        <p:nvPicPr>
          <p:cNvPr id="2051" name="Picture 3" descr="P:\gdd_assets\Assets\Textures\Logo\HHH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1543050"/>
            <a:ext cx="2895600" cy="20738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686</Words>
  <Application>Microsoft Office PowerPoint</Application>
  <PresentationFormat>On-screen Show (16:9)</PresentationFormat>
  <Paragraphs>182</Paragraphs>
  <Slides>67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Slide 1</vt:lpstr>
      <vt:lpstr>Slide 2</vt:lpstr>
      <vt:lpstr>Slide 3</vt:lpstr>
      <vt:lpstr>Slide 4</vt:lpstr>
      <vt:lpstr>Slide 5</vt:lpstr>
      <vt:lpstr>Premise</vt:lpstr>
      <vt:lpstr>Style Choices</vt:lpstr>
      <vt:lpstr>Map: The Academy</vt:lpstr>
      <vt:lpstr>ACF Wing</vt:lpstr>
      <vt:lpstr>ACF Wing: Sorting Room</vt:lpstr>
      <vt:lpstr>ACF Wing: Sorting Room</vt:lpstr>
      <vt:lpstr>ACF Wing: Warehouse</vt:lpstr>
      <vt:lpstr>ACF Wing: Warehouse</vt:lpstr>
      <vt:lpstr>ACF Wing: Warehouse</vt:lpstr>
      <vt:lpstr>ACF Wing: Hospital</vt:lpstr>
      <vt:lpstr>ACF Wing: Hospital</vt:lpstr>
      <vt:lpstr>ACF Wing: Store</vt:lpstr>
      <vt:lpstr>ACF Wing: Store</vt:lpstr>
      <vt:lpstr>ACF Wing: Store</vt:lpstr>
      <vt:lpstr>ACF Wing: Store</vt:lpstr>
      <vt:lpstr>ACF Wing: War Room</vt:lpstr>
      <vt:lpstr>School Wing: Arena</vt:lpstr>
      <vt:lpstr>School Wing: Arena</vt:lpstr>
      <vt:lpstr>School Wing: Arena</vt:lpstr>
      <vt:lpstr>School Wing: Arena</vt:lpstr>
      <vt:lpstr>Museum</vt:lpstr>
      <vt:lpstr>Museum</vt:lpstr>
      <vt:lpstr>Museum</vt:lpstr>
      <vt:lpstr>Museum</vt:lpstr>
      <vt:lpstr>Museum</vt:lpstr>
      <vt:lpstr>Everything Else</vt:lpstr>
      <vt:lpstr>Weapons</vt:lpstr>
      <vt:lpstr>Weapons</vt:lpstr>
      <vt:lpstr>Weapons</vt:lpstr>
      <vt:lpstr>Weapons</vt:lpstr>
      <vt:lpstr>Weapons</vt:lpstr>
      <vt:lpstr>Weapons</vt:lpstr>
      <vt:lpstr>Weapons</vt:lpstr>
      <vt:lpstr>Weapons</vt:lpstr>
      <vt:lpstr>Jonathan Lobaugh: Multi-Core Game Engine</vt:lpstr>
      <vt:lpstr>Jonathan Lobaugh: Multi-Core Game Engine</vt:lpstr>
      <vt:lpstr>Slide 42</vt:lpstr>
      <vt:lpstr>Jonathan Lobaugh: Multi-Core Game Engine</vt:lpstr>
      <vt:lpstr>Jonathan Lobaugh: Multi-Core Game Engine</vt:lpstr>
      <vt:lpstr>Eric Moreau: Variable Style Deferred Rendering</vt:lpstr>
      <vt:lpstr>Eric Moreau: Variable Style Deferred Renderer</vt:lpstr>
      <vt:lpstr>Eric Moreau: Variable Style Deferred Rendering</vt:lpstr>
      <vt:lpstr>Eric Moreau: Variable Style Deferred Renderer</vt:lpstr>
      <vt:lpstr>Sela Davis: Metadata-Driven Adaptive Music</vt:lpstr>
      <vt:lpstr>Sela Davis: Metadata-Driven Adaptive Music</vt:lpstr>
      <vt:lpstr>Sela Davis: Metadata-Driven Adaptive Music</vt:lpstr>
      <vt:lpstr>Sela Davis: Metadata-Driven Adaptive Music</vt:lpstr>
      <vt:lpstr>Sela Davis: Metadata-Driven Adaptive Music</vt:lpstr>
      <vt:lpstr>Sela Davis: Metadata-Driven Adaptive Music</vt:lpstr>
      <vt:lpstr>Chip Hilseberg:</vt:lpstr>
      <vt:lpstr>What’s an Achievement</vt:lpstr>
      <vt:lpstr>What’s an Achievement?</vt:lpstr>
      <vt:lpstr>What are the existing options?</vt:lpstr>
      <vt:lpstr>The Approach</vt:lpstr>
      <vt:lpstr>Goals and Rewards</vt:lpstr>
      <vt:lpstr>The Future</vt:lpstr>
      <vt:lpstr>Slide 62</vt:lpstr>
      <vt:lpstr>Trigger Happy for iPhone</vt:lpstr>
      <vt:lpstr>Post-Mortem: The Good</vt:lpstr>
      <vt:lpstr>Post-Mortem: The Bad</vt:lpstr>
      <vt:lpstr>Post-Mortem: The Future</vt:lpstr>
      <vt:lpstr>Questions?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Jonathan Lobaugh</dc:creator>
  <cp:lastModifiedBy>gdd</cp:lastModifiedBy>
  <cp:revision>61</cp:revision>
  <dcterms:created xsi:type="dcterms:W3CDTF">2010-05-20T14:40:03Z</dcterms:created>
  <dcterms:modified xsi:type="dcterms:W3CDTF">2010-05-20T22:27:12Z</dcterms:modified>
</cp:coreProperties>
</file>